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sz="3600" b="1" kern="1200">
        <a:solidFill>
          <a:schemeClr val="bg1"/>
        </a:solidFill>
        <a:latin typeface="Futura LT Book" pitchFamily="2" charset="0"/>
        <a:ea typeface="굴림" charset="-127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600" b="1" kern="1200">
        <a:solidFill>
          <a:schemeClr val="bg1"/>
        </a:solidFill>
        <a:latin typeface="Futura LT Book" pitchFamily="2" charset="0"/>
        <a:ea typeface="굴림" charset="-127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600" b="1" kern="1200">
        <a:solidFill>
          <a:schemeClr val="bg1"/>
        </a:solidFill>
        <a:latin typeface="Futura LT Book" pitchFamily="2" charset="0"/>
        <a:ea typeface="굴림" charset="-127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600" b="1" kern="1200">
        <a:solidFill>
          <a:schemeClr val="bg1"/>
        </a:solidFill>
        <a:latin typeface="Futura LT Book" pitchFamily="2" charset="0"/>
        <a:ea typeface="굴림" charset="-127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600" b="1" kern="1200">
        <a:solidFill>
          <a:schemeClr val="bg1"/>
        </a:solidFill>
        <a:latin typeface="Futura LT Book" pitchFamily="2" charset="0"/>
        <a:ea typeface="굴림" charset="-127"/>
        <a:cs typeface="+mn-cs"/>
      </a:defRPr>
    </a:lvl5pPr>
    <a:lvl6pPr marL="2286000" algn="l" defTabSz="914400" rtl="0" eaLnBrk="1" latinLnBrk="0" hangingPunct="1">
      <a:defRPr sz="3600" b="1" kern="1200">
        <a:solidFill>
          <a:schemeClr val="bg1"/>
        </a:solidFill>
        <a:latin typeface="Futura LT Book" pitchFamily="2" charset="0"/>
        <a:ea typeface="굴림" charset="-127"/>
        <a:cs typeface="+mn-cs"/>
      </a:defRPr>
    </a:lvl6pPr>
    <a:lvl7pPr marL="2743200" algn="l" defTabSz="914400" rtl="0" eaLnBrk="1" latinLnBrk="0" hangingPunct="1">
      <a:defRPr sz="3600" b="1" kern="1200">
        <a:solidFill>
          <a:schemeClr val="bg1"/>
        </a:solidFill>
        <a:latin typeface="Futura LT Book" pitchFamily="2" charset="0"/>
        <a:ea typeface="굴림" charset="-127"/>
        <a:cs typeface="+mn-cs"/>
      </a:defRPr>
    </a:lvl7pPr>
    <a:lvl8pPr marL="3200400" algn="l" defTabSz="914400" rtl="0" eaLnBrk="1" latinLnBrk="0" hangingPunct="1">
      <a:defRPr sz="3600" b="1" kern="1200">
        <a:solidFill>
          <a:schemeClr val="bg1"/>
        </a:solidFill>
        <a:latin typeface="Futura LT Book" pitchFamily="2" charset="0"/>
        <a:ea typeface="굴림" charset="-127"/>
        <a:cs typeface="+mn-cs"/>
      </a:defRPr>
    </a:lvl8pPr>
    <a:lvl9pPr marL="3657600" algn="l" defTabSz="914400" rtl="0" eaLnBrk="1" latinLnBrk="0" hangingPunct="1">
      <a:defRPr sz="3600" b="1" kern="1200">
        <a:solidFill>
          <a:schemeClr val="bg1"/>
        </a:solidFill>
        <a:latin typeface="Futura LT Book" pitchFamily="2" charset="0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15218" y="4076701"/>
            <a:ext cx="5761567" cy="1368425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noProof="0"/>
              <a:t>Образец заголовка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15218" y="5516564"/>
            <a:ext cx="5761567" cy="719137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>
                <a:latin typeface="Futura LT Book" pitchFamily="2" charset="0"/>
                <a:ea typeface="굴림" charset="-127"/>
              </a:defRPr>
            </a:lvl1pPr>
          </a:lstStyle>
          <a:p>
            <a:pPr lvl="0"/>
            <a:r>
              <a:rPr lang="ru-RU" noProof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93669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352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2851" y="1125539"/>
            <a:ext cx="2734733" cy="5399087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4418" y="1125539"/>
            <a:ext cx="8005233" cy="539908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456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C0212C-56D6-4F08-B168-A31A7FE55643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4670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AEFA40-26F4-408E-915A-20BE615BEAA9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9223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C04E36-A46F-4056-B795-B4B47A6A2E24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7038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44234" y="1600201"/>
            <a:ext cx="4417484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64917" y="1600201"/>
            <a:ext cx="441748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789AA0-BA82-494C-9E4E-0EC8FA50E69D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5705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EBE070-8202-48C0-8282-A3C06C79BC80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0360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980017-1F54-48A7-B545-4E43136DF56B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915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9B0D03-3D10-46D1-84A7-C2A8F0811669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1317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43350D-B8C3-4630-8309-0E1CCA1BE8B3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8877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5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0B0C2E-8C87-46B4-9FCA-8E125E4A2A84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6694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A36257-5393-47C7-A1EA-50178DD5EEB6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5251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23917" y="274639"/>
            <a:ext cx="2258483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44234" y="274639"/>
            <a:ext cx="6576484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77DEA9-109A-4E15-9DF7-DEA2DE32AB07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05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140262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4418" y="2205039"/>
            <a:ext cx="5369983" cy="43195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05039"/>
            <a:ext cx="5369984" cy="43195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266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444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37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6401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370461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893128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24418" y="1125539"/>
            <a:ext cx="10943167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4418" y="2205039"/>
            <a:ext cx="10943167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96783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Futura LT Book" pitchFamily="2" charset="0"/>
          <a:ea typeface="굴림" charset="-127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Futura LT Book" pitchFamily="2" charset="0"/>
          <a:ea typeface="굴림" charset="-127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Futura LT Book" pitchFamily="2" charset="0"/>
          <a:ea typeface="굴림" charset="-127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Futura LT Book" pitchFamily="2" charset="0"/>
          <a:ea typeface="굴림" charset="-127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Futura LT Book" pitchFamily="2" charset="0"/>
          <a:ea typeface="굴림" charset="-127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Futura LT Book" pitchFamily="2" charset="0"/>
          <a:ea typeface="굴림" charset="-127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Futura LT Book" pitchFamily="2" charset="0"/>
          <a:ea typeface="굴림" charset="-127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Futura LT Book" pitchFamily="2" charset="0"/>
          <a:ea typeface="굴림" charset="-127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44234" y="274638"/>
            <a:ext cx="902335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44234" y="1600201"/>
            <a:ext cx="9038167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04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1904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1904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fld id="{808DE21B-D882-40DB-B356-90534372F72F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4001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Futura LT Book" pitchFamily="2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Futura LT Book" pitchFamily="2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Futura LT Book" pitchFamily="2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Futura LT Book" pitchFamily="2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Futura LT Book" pitchFamily="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Futura LT Book" pitchFamily="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Futura LT Book" pitchFamily="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Futura LT Book" pitchFamily="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6666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666666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666666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666666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666666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666666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666666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666666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666666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jpeg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">
              <a:schemeClr val="accent1">
                <a:lumMod val="50000"/>
              </a:schemeClr>
            </a:gs>
            <a:gs pos="99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4D5190-9782-4684-B98F-1B39EF88FC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889760"/>
          </a:xfrm>
          <a:effectLst>
            <a:outerShdw dist="17961" sx="1000" sy="1000" algn="ctr" rotWithShape="0">
              <a:schemeClr val="bg2"/>
            </a:outerShdw>
          </a:effectLst>
        </p:spPr>
        <p:txBody>
          <a:bodyPr/>
          <a:lstStyle/>
          <a:p>
            <a:pPr algn="ctr"/>
            <a:r>
              <a:rPr lang="ru-RU" sz="18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Министерство образования Рязанской области </a:t>
            </a:r>
            <a:br>
              <a:rPr lang="ru-RU" sz="18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18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Областное государственное бюджетное профессиональное образовательное учреждение </a:t>
            </a:r>
            <a:br>
              <a:rPr lang="ru-RU" sz="18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18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«Касимовский нефтегазовый колледж»</a:t>
            </a:r>
            <a:br>
              <a:rPr lang="ru-RU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CA064CF-B6C3-4796-BADD-64D833CD48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280" y="1889760"/>
            <a:ext cx="9164320" cy="719137"/>
          </a:xfrm>
          <a:effectLst>
            <a:outerShdw sx="1000" sy="1000" algn="ctr" rotWithShape="0">
              <a:schemeClr val="bg2"/>
            </a:outerShdw>
          </a:effectLst>
        </p:spPr>
        <p:txBody>
          <a:bodyPr/>
          <a:lstStyle/>
          <a:p>
            <a:pPr marR="89535" algn="ctr"/>
            <a:r>
              <a:rPr lang="ru-RU" sz="28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Отчет по учебной практике</a:t>
            </a:r>
          </a:p>
          <a:p>
            <a:pPr marL="270510" marR="89535" algn="ctr">
              <a:spcAft>
                <a:spcPts val="0"/>
              </a:spcAft>
            </a:pPr>
            <a:r>
              <a:rPr lang="ru-RU" sz="28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УП ПМ 02 </a:t>
            </a:r>
          </a:p>
          <a:p>
            <a:pPr marL="270510" marR="89535" algn="ctr">
              <a:spcAft>
                <a:spcPts val="0"/>
              </a:spcAft>
            </a:pPr>
            <a:r>
              <a:rPr lang="ru-RU" sz="28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«Осуществление интеграции программных модулей»</a:t>
            </a:r>
          </a:p>
          <a:p>
            <a:endParaRPr lang="ru-RU" dirty="0"/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609A869B-679D-4A5B-842D-1D9A86B94ABB}"/>
              </a:ext>
            </a:extLst>
          </p:cNvPr>
          <p:cNvSpPr txBox="1">
            <a:spLocks/>
          </p:cNvSpPr>
          <p:nvPr/>
        </p:nvSpPr>
        <p:spPr bwMode="auto">
          <a:xfrm>
            <a:off x="1605280" y="4398964"/>
            <a:ext cx="3860800" cy="1067116"/>
          </a:xfrm>
          <a:prstGeom prst="rect">
            <a:avLst/>
          </a:prstGeom>
          <a:noFill/>
          <a:ln>
            <a:noFill/>
          </a:ln>
          <a:effectLst>
            <a:outerShdw dist="17961" sx="1000" sy="1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20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R="89535"/>
            <a:r>
              <a:rPr lang="ru-RU" sz="2400" b="0" kern="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Руководитель:</a:t>
            </a:r>
          </a:p>
          <a:p>
            <a:pPr marR="89535"/>
            <a:r>
              <a:rPr lang="ru-RU" sz="2400" b="0" kern="0" dirty="0" err="1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Аначко</a:t>
            </a:r>
            <a:r>
              <a:rPr lang="ru-RU" sz="2400" b="0" kern="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С. Н.</a:t>
            </a:r>
          </a:p>
          <a:p>
            <a:endParaRPr lang="ru-RU" b="0" kern="0" dirty="0"/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18363012-0C92-45B2-9A1F-55BBBF207CE4}"/>
              </a:ext>
            </a:extLst>
          </p:cNvPr>
          <p:cNvSpPr txBox="1">
            <a:spLocks/>
          </p:cNvSpPr>
          <p:nvPr/>
        </p:nvSpPr>
        <p:spPr bwMode="auto">
          <a:xfrm>
            <a:off x="7183120" y="4398964"/>
            <a:ext cx="3586480" cy="1067116"/>
          </a:xfrm>
          <a:prstGeom prst="rect">
            <a:avLst/>
          </a:prstGeom>
          <a:noFill/>
          <a:ln>
            <a:noFill/>
          </a:ln>
          <a:effectLst>
            <a:outerShdw sx="1000" sy="1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20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R="89535" algn="r"/>
            <a:r>
              <a:rPr lang="ru-RU" sz="2400" b="0" kern="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Студент 23И-1</a:t>
            </a:r>
          </a:p>
          <a:p>
            <a:pPr marR="89535" algn="r"/>
            <a:r>
              <a:rPr lang="ru-RU" sz="2400" b="0" kern="0" dirty="0" err="1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Шкварин</a:t>
            </a:r>
            <a:r>
              <a:rPr lang="ru-RU" sz="2400" b="0" kern="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С. А. </a:t>
            </a:r>
          </a:p>
          <a:p>
            <a:endParaRPr lang="ru-RU" b="0" kern="0" dirty="0"/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2BF176C6-2E46-4458-842C-B00CDF0A824A}"/>
              </a:ext>
            </a:extLst>
          </p:cNvPr>
          <p:cNvSpPr txBox="1">
            <a:spLocks/>
          </p:cNvSpPr>
          <p:nvPr/>
        </p:nvSpPr>
        <p:spPr bwMode="auto">
          <a:xfrm>
            <a:off x="0" y="5905182"/>
            <a:ext cx="12192000" cy="719137"/>
          </a:xfrm>
          <a:prstGeom prst="rect">
            <a:avLst/>
          </a:prstGeom>
          <a:noFill/>
          <a:ln>
            <a:noFill/>
          </a:ln>
          <a:effectLst>
            <a:outerShdw sx="1000" sy="1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2000">
                <a:solidFill>
                  <a:schemeClr val="bg1"/>
                </a:solidFill>
                <a:latin typeface="Futura LT Book" pitchFamily="2" charset="0"/>
                <a:ea typeface="굴림" charset="-127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R="89535" algn="ctr"/>
            <a:r>
              <a:rPr lang="ru-RU" sz="1800" b="0" kern="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Касимов 2025 </a:t>
            </a:r>
          </a:p>
          <a:p>
            <a:endParaRPr lang="ru-RU" b="0" kern="0" dirty="0"/>
          </a:p>
        </p:txBody>
      </p:sp>
    </p:spTree>
    <p:extLst>
      <p:ext uri="{BB962C8B-B14F-4D97-AF65-F5344CB8AC3E}">
        <p14:creationId xmlns:p14="http://schemas.microsoft.com/office/powerpoint/2010/main" val="2440849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EF617D-38C8-4CCA-BD74-056A1096C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28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Диаграмма вариантов использования</a:t>
            </a:r>
            <a:endParaRPr lang="ru-RU" sz="28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17132F-A6BD-4605-ADCA-810CD3CD8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416" y="2062164"/>
            <a:ext cx="10943167" cy="4319587"/>
          </a:xfrm>
        </p:spPr>
        <p:txBody>
          <a:bodyPr/>
          <a:lstStyle/>
          <a:p>
            <a:pPr marL="0" indent="0" algn="just">
              <a:buNone/>
            </a:pPr>
            <a:r>
              <a:rPr lang="ru-RU" sz="2800" b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показывает взаимодействие сотрудника с системой. </a:t>
            </a:r>
            <a:r>
              <a:rPr lang="ru-RU" sz="28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Основная роль: </a:t>
            </a:r>
            <a:r>
              <a:rPr lang="ru-RU" sz="2800" b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сотрудник</a:t>
            </a:r>
          </a:p>
          <a:p>
            <a:pPr marL="0" indent="0" algn="just">
              <a:buNone/>
            </a:pPr>
            <a:r>
              <a:rPr lang="ru-RU" sz="2800" b="1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Ключевые сценарии</a:t>
            </a:r>
            <a:r>
              <a:rPr lang="ru-RU" sz="28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учет пациента, врача, услуг, приема</a:t>
            </a:r>
          </a:p>
          <a:p>
            <a:pPr marL="0" indent="0" algn="just">
              <a:buNone/>
            </a:pPr>
            <a:r>
              <a:rPr lang="ru-RU" sz="28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Сотрудник может: </a:t>
            </a:r>
            <a:r>
              <a:rPr lang="ru-RU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добавлять, редактировать, удалять данные пациента, также данные врача, услуг, приема</a:t>
            </a:r>
            <a:endParaRPr lang="ru-RU" sz="2800" i="0" dirty="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0" name="Picture 4" descr="Picture background">
            <a:extLst>
              <a:ext uri="{FF2B5EF4-FFF2-40B4-BE49-F238E27FC236}">
                <a16:creationId xmlns:a16="http://schemas.microsoft.com/office/drawing/2014/main" id="{E392EE70-23F1-4F49-8A9F-5FBC80D5B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851" y="3980139"/>
            <a:ext cx="3816731" cy="25444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424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6452F0-7E1D-42D5-A39F-29B6F6346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28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Физическая модель базы данных</a:t>
            </a:r>
            <a:endParaRPr lang="ru-RU" sz="4800" b="1" dirty="0">
              <a:solidFill>
                <a:schemeClr val="tx2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7A2D3BD-8CC2-4FEA-9673-B83EB7AB6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081" y="2062164"/>
            <a:ext cx="7417837" cy="4567276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372D2D2-4B84-4BBC-B7DE-A7049501A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6875" y="2782078"/>
            <a:ext cx="2395125" cy="176193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705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898860-3114-4AAF-ABF8-4D230AC3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28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Физическая модель базы данных</a:t>
            </a:r>
            <a:endParaRPr lang="ru-RU" sz="2800" b="1" dirty="0">
              <a:solidFill>
                <a:schemeClr val="tx2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460C33-917A-4F05-B173-52F7ED2B0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sz="28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Эта диаграмма отражает структуру базы данных нашей системы. Она включает 7 ключевых таблиц, связанных с пациентами, врачами, услугами и финансовыми операциями.</a:t>
            </a:r>
          </a:p>
          <a:p>
            <a:pPr marL="0" indent="0" algn="just">
              <a:buNone/>
            </a:pPr>
            <a:r>
              <a:rPr lang="ru-RU" sz="2800" b="1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связи: </a:t>
            </a:r>
            <a:r>
              <a:rPr lang="ru-RU" sz="28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врач может иметь </a:t>
            </a:r>
            <a:r>
              <a:rPr lang="ru-RU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множество </a:t>
            </a:r>
            <a:r>
              <a:rPr lang="ru-RU" sz="28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записей, но каждая запись принадлежи только одному врачу(многая-ко-многим), а пациент может иметь запись только на один прием(один-ко-одному)</a:t>
            </a:r>
          </a:p>
          <a:p>
            <a:pPr marL="0" indent="0">
              <a:buNone/>
            </a:pPr>
            <a:endParaRPr lang="ru-RU" sz="2800" b="0" i="0" dirty="0">
              <a:solidFill>
                <a:srgbClr val="F8FA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61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34D175-ED33-4B13-81F0-FC6B7435C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2800" b="1" dirty="0">
                <a:solidFill>
                  <a:schemeClr val="tx2"/>
                </a:solidFill>
              </a:rPr>
              <a:t>Репозиторий и </a:t>
            </a:r>
            <a:r>
              <a:rPr lang="en-US" sz="2800" b="1" dirty="0">
                <a:solidFill>
                  <a:schemeClr val="tx2"/>
                </a:solidFill>
              </a:rPr>
              <a:t>commits </a:t>
            </a:r>
            <a:r>
              <a:rPr lang="ru-RU" sz="2800" b="1" dirty="0">
                <a:solidFill>
                  <a:schemeClr val="tx2"/>
                </a:solidFill>
              </a:rPr>
              <a:t>проекта в </a:t>
            </a:r>
            <a:r>
              <a:rPr lang="en-US" sz="2800" b="1" dirty="0">
                <a:solidFill>
                  <a:schemeClr val="tx2"/>
                </a:solidFill>
              </a:rPr>
              <a:t>GitHub</a:t>
            </a:r>
            <a:endParaRPr lang="ru-RU" sz="2800" b="1" dirty="0">
              <a:solidFill>
                <a:schemeClr val="tx2"/>
              </a:solidFill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5D8E17E-E1A9-46DF-BA82-1D0ADC5FA5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418" y="2062164"/>
            <a:ext cx="4841662" cy="4567351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8836A6-B7FD-46D9-AD44-EED13943F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062164"/>
            <a:ext cx="5384801" cy="45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307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deo_2025-05-28_21-17-08(1)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F37F73E6-D96A-4E5F-9F97-81E1A8F2B6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9335" y="0"/>
            <a:ext cx="9153330" cy="686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323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2927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108EFB-60D4-4940-B209-E714746A2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2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Анализ предметной области</a:t>
            </a:r>
            <a:br>
              <a:rPr lang="ru-RU" sz="36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F621D8-80CD-4172-85A9-A97C4011A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28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Назначение ИС:</a:t>
            </a:r>
            <a:endParaRPr lang="ru-RU" sz="2800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2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Информационная система предназначена для автоматизации работы платной поликлиники, обеспечивая удобную запись пациентов на прием к врачам, управление оказанными медицинскими услугами и их оплатой.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6593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46AFD2-FB2E-489F-9B9A-6D0C563F6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2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Анализ предметной области</a:t>
            </a:r>
            <a:br>
              <a:rPr lang="ru-RU" sz="36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05E44B-3B81-40A4-ACC5-9E671D67A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 algn="just">
              <a:lnSpc>
                <a:spcPct val="150000"/>
              </a:lnSpc>
              <a:buNone/>
            </a:pPr>
            <a:r>
              <a:rPr lang="ru-RU" sz="28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Основные функции:</a:t>
            </a:r>
          </a:p>
          <a:p>
            <a:pPr indent="0" algn="just">
              <a:buNone/>
            </a:pPr>
            <a:r>
              <a:rPr lang="ru-RU" sz="2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1.Запись пациентов на прием:</a:t>
            </a:r>
          </a:p>
          <a:p>
            <a:pPr indent="0" algn="just">
              <a:buNone/>
            </a:pPr>
            <a:r>
              <a:rPr lang="ru-RU" sz="2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2.Управление медицинскими услугами:</a:t>
            </a:r>
          </a:p>
          <a:p>
            <a:pPr indent="0" algn="just">
              <a:buNone/>
            </a:pPr>
            <a:r>
              <a:rPr lang="ru-RU" sz="2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3.Оплата услуг:</a:t>
            </a:r>
          </a:p>
          <a:p>
            <a:pPr indent="0" algn="just">
              <a:buNone/>
            </a:pPr>
            <a:r>
              <a:rPr lang="ru-RU" sz="2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4.Отчетность</a:t>
            </a:r>
            <a:endParaRPr lang="ru-RU" sz="1800" dirty="0">
              <a:solidFill>
                <a:schemeClr val="tx2"/>
              </a:solidFill>
            </a:endParaRPr>
          </a:p>
        </p:txBody>
      </p:sp>
      <p:pic>
        <p:nvPicPr>
          <p:cNvPr id="1030" name="Picture 6" descr="Picture background">
            <a:extLst>
              <a:ext uri="{FF2B5EF4-FFF2-40B4-BE49-F238E27FC236}">
                <a16:creationId xmlns:a16="http://schemas.microsoft.com/office/drawing/2014/main" id="{8EF2B7AA-EA48-44F6-967A-627A002E4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308" y="2062164"/>
            <a:ext cx="3298274" cy="32982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029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09B08A-1950-4A4D-B200-4EC923D99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Анализ предметной области</a:t>
            </a:r>
            <a:br>
              <a:rPr lang="ru-RU" sz="1800" dirty="0">
                <a:effectLst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29A54B-D733-4DC5-ADFE-CB3BD1226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418" y="2062165"/>
            <a:ext cx="10943167" cy="3937419"/>
          </a:xfrm>
        </p:spPr>
        <p:txBody>
          <a:bodyPr/>
          <a:lstStyle/>
          <a:p>
            <a:pPr indent="0" algn="just">
              <a:lnSpc>
                <a:spcPct val="150000"/>
              </a:lnSpc>
              <a:buNone/>
            </a:pPr>
            <a:r>
              <a:rPr lang="ru-RU" sz="2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Технические особенности:</a:t>
            </a:r>
          </a:p>
          <a:p>
            <a:pPr indent="0" algn="just">
              <a:buNone/>
            </a:pPr>
            <a:r>
              <a:rPr lang="ru-RU" sz="28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База данных: </a:t>
            </a:r>
            <a:r>
              <a:rPr lang="ru-RU" sz="2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Реляционная СУБД с хранением:</a:t>
            </a:r>
          </a:p>
          <a:p>
            <a:pPr lvl="0" algn="just">
              <a:spcAft>
                <a:spcPts val="800"/>
              </a:spcAft>
              <a:buFont typeface="Cambria" panose="02040503050406030204" pitchFamily="18" charset="0"/>
              <a:buChar char="-"/>
            </a:pPr>
            <a:r>
              <a:rPr lang="ru-RU" sz="2800" dirty="0">
                <a:solidFill>
                  <a:schemeClr val="tx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Данных пациентов (ФИО, контакты, номер медкарты).</a:t>
            </a:r>
          </a:p>
          <a:p>
            <a:pPr lvl="0" algn="just">
              <a:spcAft>
                <a:spcPts val="800"/>
              </a:spcAft>
              <a:buFont typeface="Cambria" panose="02040503050406030204" pitchFamily="18" charset="0"/>
              <a:buChar char="-"/>
            </a:pPr>
            <a:r>
              <a:rPr lang="ru-RU" sz="2800" dirty="0">
                <a:solidFill>
                  <a:schemeClr val="tx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Данных врачей (ФИО, специализация, график работы).</a:t>
            </a:r>
          </a:p>
          <a:p>
            <a:pPr lvl="0" algn="just">
              <a:spcAft>
                <a:spcPts val="800"/>
              </a:spcAft>
              <a:buFont typeface="Cambria" panose="02040503050406030204" pitchFamily="18" charset="0"/>
              <a:buChar char="-"/>
            </a:pPr>
            <a:r>
              <a:rPr lang="ru-RU" sz="2800" dirty="0">
                <a:solidFill>
                  <a:schemeClr val="tx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Учет услуг (наименование, стоимость, дата оказания).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1351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73061D-3E26-4625-B250-DF27D619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28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Функциональная модель информационной системы</a:t>
            </a:r>
            <a:endParaRPr lang="ru-RU" sz="4800" b="1" dirty="0">
              <a:solidFill>
                <a:schemeClr val="tx2"/>
              </a:solidFill>
            </a:endParaRP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CB3E7176-6E3D-48E0-8FAB-BA6C800D110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3100" y="2205038"/>
            <a:ext cx="8283251" cy="446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997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341DD0-F249-46DD-AE85-5D0EFFC5E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28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Функциональная модель информационной системы</a:t>
            </a:r>
            <a:endParaRPr lang="ru-RU" sz="28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310F34-2FB4-4CF7-B097-B2BF95931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418" y="2929812"/>
            <a:ext cx="10943167" cy="2481944"/>
          </a:xfrm>
        </p:spPr>
        <p:txBody>
          <a:bodyPr numCol="2"/>
          <a:lstStyle/>
          <a:p>
            <a:pPr indent="0">
              <a:buNone/>
              <a:tabLst>
                <a:tab pos="2011680" algn="l"/>
              </a:tabLst>
            </a:pPr>
            <a:r>
              <a:rPr lang="ru-RU" sz="2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Вход:</a:t>
            </a:r>
          </a:p>
          <a:p>
            <a:pPr marL="800100" indent="-457200">
              <a:buFont typeface="Times New Roman" panose="02020603050405020304" pitchFamily="18" charset="0"/>
              <a:buChar char="-"/>
              <a:tabLst>
                <a:tab pos="2011680" algn="l"/>
              </a:tabLst>
            </a:pPr>
            <a:r>
              <a:rPr lang="ru-RU" sz="2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Данные пациентов</a:t>
            </a:r>
          </a:p>
          <a:p>
            <a:pPr marL="800100" indent="-457200">
              <a:buFont typeface="Times New Roman" panose="02020603050405020304" pitchFamily="18" charset="0"/>
              <a:buChar char="-"/>
              <a:tabLst>
                <a:tab pos="2011680" algn="l"/>
              </a:tabLst>
            </a:pPr>
            <a:r>
              <a:rPr lang="ru-RU" sz="2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Данные врачей</a:t>
            </a:r>
          </a:p>
          <a:p>
            <a:pPr marL="800100" indent="-457200">
              <a:buFont typeface="Times New Roman" panose="02020603050405020304" pitchFamily="18" charset="0"/>
              <a:buChar char="-"/>
              <a:tabLst>
                <a:tab pos="2011680" algn="l"/>
              </a:tabLst>
            </a:pPr>
            <a:r>
              <a:rPr lang="ru-RU" sz="2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Данные услуг</a:t>
            </a:r>
          </a:p>
          <a:p>
            <a:pPr indent="0">
              <a:buNone/>
              <a:tabLst>
                <a:tab pos="2011680" algn="l"/>
              </a:tabLst>
            </a:pPr>
            <a:r>
              <a:rPr lang="ru-RU" sz="2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Выход:</a:t>
            </a:r>
          </a:p>
          <a:p>
            <a:pPr marL="800100" indent="-457200">
              <a:buFont typeface="Times New Roman" panose="02020603050405020304" pitchFamily="18" charset="0"/>
              <a:buChar char="-"/>
              <a:tabLst>
                <a:tab pos="2011680" algn="l"/>
              </a:tabLst>
            </a:pPr>
            <a:r>
              <a:rPr lang="ru-RU" sz="2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Чек </a:t>
            </a:r>
          </a:p>
          <a:p>
            <a:pPr marL="800100" indent="-457200">
              <a:buFont typeface="Times New Roman" panose="02020603050405020304" pitchFamily="18" charset="0"/>
              <a:buChar char="-"/>
              <a:tabLst>
                <a:tab pos="2011680" algn="l"/>
              </a:tabLst>
            </a:pPr>
            <a:r>
              <a:rPr lang="ru-RU" sz="2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Журнал приемов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3B1249-0A89-495D-B837-34F8D1622A63}"/>
              </a:ext>
            </a:extLst>
          </p:cNvPr>
          <p:cNvSpPr txBox="1"/>
          <p:nvPr/>
        </p:nvSpPr>
        <p:spPr>
          <a:xfrm>
            <a:off x="949793" y="2300465"/>
            <a:ext cx="98631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IDEF</a:t>
            </a:r>
            <a:r>
              <a:rPr lang="ru-RU" sz="2800" b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0 диаграмма предприятия «Платная поликлиника».</a:t>
            </a:r>
          </a:p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6F4041-1886-4A7A-9791-96F7A00D62F8}"/>
              </a:ext>
            </a:extLst>
          </p:cNvPr>
          <p:cNvSpPr txBox="1"/>
          <p:nvPr/>
        </p:nvSpPr>
        <p:spPr>
          <a:xfrm>
            <a:off x="624415" y="5411756"/>
            <a:ext cx="1062666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b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результате декомпозиции предприятия «Платной поликлиники» получается диаграмма, представленная на следующем слайде. </a:t>
            </a:r>
            <a:endParaRPr lang="ru-RU" sz="2800" b="0" dirty="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9288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79BDCA-34E4-4523-A010-E47E436CA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28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Функциональная модель информационной системы</a:t>
            </a:r>
            <a:endParaRPr lang="ru-RU" sz="2800" b="1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956FA321-E1D8-44BC-A90A-02476B53864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6083" y="2205039"/>
            <a:ext cx="8285582" cy="441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29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E05764-6F2C-4C63-ABB4-ECC0999F6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Функциональная модель информационной системы</a:t>
            </a:r>
            <a:endParaRPr lang="ru-RU" sz="48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0F1D51-53CE-46C6-8FB7-DF8DD572C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234" y="2205039"/>
            <a:ext cx="11588620" cy="4319587"/>
          </a:xfrm>
        </p:spPr>
        <p:txBody>
          <a:bodyPr/>
          <a:lstStyle/>
          <a:p>
            <a:pPr indent="0" algn="just">
              <a:buNone/>
              <a:tabLst>
                <a:tab pos="2011680" algn="l"/>
              </a:tabLst>
            </a:pPr>
            <a:r>
              <a:rPr lang="en-US" sz="2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IDEF</a:t>
            </a:r>
            <a:r>
              <a:rPr lang="ru-RU" sz="2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0 диаграмма декомпозиции бизнес-процессов предприятия «Платная поликлиника». Уровень А0. </a:t>
            </a:r>
          </a:p>
          <a:p>
            <a:pPr indent="0">
              <a:buNone/>
              <a:tabLst>
                <a:tab pos="2011680" algn="l"/>
              </a:tabLst>
            </a:pPr>
            <a:r>
              <a:rPr lang="ru-RU" sz="28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 этой диаграмме выделены основные процессы:</a:t>
            </a:r>
          </a:p>
          <a:p>
            <a:pPr marL="342900" lvl="0" indent="-342900" algn="just">
              <a:buFont typeface="Symbol" panose="05050102010706020507" pitchFamily="18" charset="2"/>
              <a:buChar char=""/>
              <a:tabLst>
                <a:tab pos="2011680" algn="l"/>
              </a:tabLst>
            </a:pPr>
            <a:r>
              <a:rPr lang="ru-RU" sz="2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Регистрация </a:t>
            </a:r>
          </a:p>
          <a:p>
            <a:pPr marL="342900" lvl="0" indent="-342900" algn="just">
              <a:buFont typeface="Symbol" panose="05050102010706020507" pitchFamily="18" charset="2"/>
              <a:buChar char=""/>
              <a:tabLst>
                <a:tab pos="2011680" algn="l"/>
              </a:tabLst>
            </a:pPr>
            <a:r>
              <a:rPr lang="en-US" sz="28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Анкета</a:t>
            </a:r>
            <a:r>
              <a:rPr lang="en-US" sz="2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данных</a:t>
            </a:r>
            <a:endParaRPr lang="ru-RU" sz="2800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"/>
              <a:tabLst>
                <a:tab pos="2011680" algn="l"/>
              </a:tabLst>
            </a:pPr>
            <a:r>
              <a:rPr lang="en-US" sz="28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Запись</a:t>
            </a:r>
            <a:r>
              <a:rPr lang="en-US" sz="2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на</a:t>
            </a:r>
            <a:r>
              <a:rPr lang="en-US" sz="2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консультацию</a:t>
            </a:r>
            <a:endParaRPr lang="ru-RU" sz="2800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800"/>
              </a:spcAft>
              <a:buFont typeface="Symbol" panose="05050102010706020507" pitchFamily="18" charset="2"/>
              <a:buChar char=""/>
              <a:tabLst>
                <a:tab pos="2011680" algn="l"/>
              </a:tabLst>
            </a:pPr>
            <a:r>
              <a:rPr lang="en-US" sz="28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Прием</a:t>
            </a:r>
            <a:r>
              <a:rPr lang="en-US" sz="2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у </a:t>
            </a:r>
            <a:r>
              <a:rPr lang="en-US" sz="28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врача</a:t>
            </a:r>
            <a:endParaRPr lang="ru-RU" sz="2800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27864D45-55DA-404C-813A-7E8B3D1170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7" r="14479"/>
          <a:stretch/>
        </p:blipFill>
        <p:spPr bwMode="auto">
          <a:xfrm>
            <a:off x="8337634" y="3314345"/>
            <a:ext cx="3207978" cy="286677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695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3C4786-C78B-47A5-A713-B4101270D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28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Диаграмма вариантов использования</a:t>
            </a:r>
            <a:endParaRPr lang="ru-RU" sz="4800" b="1" dirty="0">
              <a:solidFill>
                <a:schemeClr val="tx2"/>
              </a:solidFill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1E3B638-2890-4CAA-94A0-9B8F5C0737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E62532A5-ACBF-4C68-AE6C-AAD107CB5D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3445957"/>
              </p:ext>
            </p:extLst>
          </p:nvPr>
        </p:nvGraphicFramePr>
        <p:xfrm>
          <a:off x="1971092" y="1982852"/>
          <a:ext cx="8249816" cy="4537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Visio" r:id="rId3" imgW="9959274" imgH="5486400" progId="Visio.Drawing.15">
                  <p:embed/>
                </p:oleObj>
              </mc:Choice>
              <mc:Fallback>
                <p:oleObj name="Visio" r:id="rId3" imgW="9959274" imgH="5486400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1092" y="1982852"/>
                        <a:ext cx="8249816" cy="453739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8" name="Picture 6" descr="Picture background">
            <a:extLst>
              <a:ext uri="{FF2B5EF4-FFF2-40B4-BE49-F238E27FC236}">
                <a16:creationId xmlns:a16="http://schemas.microsoft.com/office/drawing/2014/main" id="{BE913EF7-15DF-4975-8377-C3A8C8ADE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790" y="5011869"/>
            <a:ext cx="3128945" cy="168751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197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theme/theme1.xml><?xml version="1.0" encoding="utf-8"?>
<a:theme xmlns:a="http://schemas.openxmlformats.org/drawingml/2006/main" name="template">
  <a:themeElements>
    <a:clrScheme name="template 4">
      <a:dk1>
        <a:srgbClr val="4D4D4D"/>
      </a:dk1>
      <a:lt1>
        <a:srgbClr val="FFFFFF"/>
      </a:lt1>
      <a:dk2>
        <a:srgbClr val="000000"/>
      </a:dk2>
      <a:lt2>
        <a:srgbClr val="9B6902"/>
      </a:lt2>
      <a:accent1>
        <a:srgbClr val="C75E00"/>
      </a:accent1>
      <a:accent2>
        <a:srgbClr val="FED416"/>
      </a:accent2>
      <a:accent3>
        <a:srgbClr val="FFFFFF"/>
      </a:accent3>
      <a:accent4>
        <a:srgbClr val="404040"/>
      </a:accent4>
      <a:accent5>
        <a:srgbClr val="E0B6AA"/>
      </a:accent5>
      <a:accent6>
        <a:srgbClr val="E6C013"/>
      </a:accent6>
      <a:hlink>
        <a:srgbClr val="EE6600"/>
      </a:hlink>
      <a:folHlink>
        <a:srgbClr val="EAEAEA"/>
      </a:folHlink>
    </a:clrScheme>
    <a:fontScheme name="template">
      <a:majorFont>
        <a:latin typeface="Futura LT Book"/>
        <a:ea typeface="굴림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36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utura LT Book" pitchFamily="2" charset="0"/>
            <a:ea typeface="굴림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36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utura LT Book" pitchFamily="2" charset="0"/>
            <a:ea typeface="굴림" charset="-127"/>
          </a:defRPr>
        </a:defPPr>
      </a:lstStyle>
    </a:lnDef>
  </a:objectDefaults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D5E1F3"/>
        </a:lt2>
        <a:accent1>
          <a:srgbClr val="BC4417"/>
        </a:accent1>
        <a:accent2>
          <a:srgbClr val="CF9C1C"/>
        </a:accent2>
        <a:accent3>
          <a:srgbClr val="FFFFFF"/>
        </a:accent3>
        <a:accent4>
          <a:srgbClr val="404040"/>
        </a:accent4>
        <a:accent5>
          <a:srgbClr val="DAB0AB"/>
        </a:accent5>
        <a:accent6>
          <a:srgbClr val="BB8D18"/>
        </a:accent6>
        <a:hlink>
          <a:srgbClr val="E8C97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986615"/>
        </a:lt2>
        <a:accent1>
          <a:srgbClr val="BF4413"/>
        </a:accent1>
        <a:accent2>
          <a:srgbClr val="FFAB21"/>
        </a:accent2>
        <a:accent3>
          <a:srgbClr val="FFFFFF"/>
        </a:accent3>
        <a:accent4>
          <a:srgbClr val="404040"/>
        </a:accent4>
        <a:accent5>
          <a:srgbClr val="DCB0AA"/>
        </a:accent5>
        <a:accent6>
          <a:srgbClr val="E79B1D"/>
        </a:accent6>
        <a:hlink>
          <a:srgbClr val="C5A3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4A1B17"/>
        </a:lt2>
        <a:accent1>
          <a:srgbClr val="C66C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DFBAAA"/>
        </a:accent5>
        <a:accent6>
          <a:srgbClr val="E6C013"/>
        </a:accent6>
        <a:hlink>
          <a:srgbClr val="FFDE9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9B6902"/>
        </a:lt2>
        <a:accent1>
          <a:srgbClr val="C75E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E0B6AA"/>
        </a:accent5>
        <a:accent6>
          <a:srgbClr val="E6C013"/>
        </a:accent6>
        <a:hlink>
          <a:srgbClr val="EE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570301"/>
        </a:lt2>
        <a:accent1>
          <a:srgbClr val="D37E00"/>
        </a:accent1>
        <a:accent2>
          <a:srgbClr val="F5CB03"/>
        </a:accent2>
        <a:accent3>
          <a:srgbClr val="FFFFFF"/>
        </a:accent3>
        <a:accent4>
          <a:srgbClr val="404040"/>
        </a:accent4>
        <a:accent5>
          <a:srgbClr val="E6C0AA"/>
        </a:accent5>
        <a:accent6>
          <a:srgbClr val="DEB802"/>
        </a:accent6>
        <a:hlink>
          <a:srgbClr val="D860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713C0C"/>
        </a:lt2>
        <a:accent1>
          <a:srgbClr val="E4B058"/>
        </a:accent1>
        <a:accent2>
          <a:srgbClr val="FDD912"/>
        </a:accent2>
        <a:accent3>
          <a:srgbClr val="FFFFFF"/>
        </a:accent3>
        <a:accent4>
          <a:srgbClr val="404040"/>
        </a:accent4>
        <a:accent5>
          <a:srgbClr val="EFD4B4"/>
        </a:accent5>
        <a:accent6>
          <a:srgbClr val="E5C40F"/>
        </a:accent6>
        <a:hlink>
          <a:srgbClr val="E063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953900"/>
        </a:lt2>
        <a:accent1>
          <a:srgbClr val="B65300"/>
        </a:accent1>
        <a:accent2>
          <a:srgbClr val="CE6A00"/>
        </a:accent2>
        <a:accent3>
          <a:srgbClr val="FFFFFF"/>
        </a:accent3>
        <a:accent4>
          <a:srgbClr val="404040"/>
        </a:accent4>
        <a:accent5>
          <a:srgbClr val="D7B3AA"/>
        </a:accent5>
        <a:accent6>
          <a:srgbClr val="BA5F00"/>
        </a:accent6>
        <a:hlink>
          <a:srgbClr val="F0A806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D87200"/>
        </a:lt2>
        <a:accent1>
          <a:srgbClr val="E29B07"/>
        </a:accent1>
        <a:accent2>
          <a:srgbClr val="EDBF03"/>
        </a:accent2>
        <a:accent3>
          <a:srgbClr val="FFFFFF"/>
        </a:accent3>
        <a:accent4>
          <a:srgbClr val="404040"/>
        </a:accent4>
        <a:accent5>
          <a:srgbClr val="EECBAA"/>
        </a:accent5>
        <a:accent6>
          <a:srgbClr val="D7AD02"/>
        </a:accent6>
        <a:hlink>
          <a:srgbClr val="7CA43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D24D06"/>
        </a:lt2>
        <a:accent1>
          <a:srgbClr val="E59709"/>
        </a:accent1>
        <a:accent2>
          <a:srgbClr val="E9AC24"/>
        </a:accent2>
        <a:accent3>
          <a:srgbClr val="FFFFFF"/>
        </a:accent3>
        <a:accent4>
          <a:srgbClr val="404040"/>
        </a:accent4>
        <a:accent5>
          <a:srgbClr val="F0C9AA"/>
        </a:accent5>
        <a:accent6>
          <a:srgbClr val="D39B20"/>
        </a:accent6>
        <a:hlink>
          <a:srgbClr val="F7B80B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CD5003"/>
        </a:lt2>
        <a:accent1>
          <a:srgbClr val="419DCF"/>
        </a:accent1>
        <a:accent2>
          <a:srgbClr val="BC1F1F"/>
        </a:accent2>
        <a:accent3>
          <a:srgbClr val="FFFFFF"/>
        </a:accent3>
        <a:accent4>
          <a:srgbClr val="404040"/>
        </a:accent4>
        <a:accent5>
          <a:srgbClr val="B0CCE4"/>
        </a:accent5>
        <a:accent6>
          <a:srgbClr val="AA1B1B"/>
        </a:accent6>
        <a:hlink>
          <a:srgbClr val="FFE42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DF2905"/>
        </a:lt2>
        <a:accent1>
          <a:srgbClr val="D05203"/>
        </a:accent1>
        <a:accent2>
          <a:srgbClr val="72A3E1"/>
        </a:accent2>
        <a:accent3>
          <a:srgbClr val="FFFFFF"/>
        </a:accent3>
        <a:accent4>
          <a:srgbClr val="404040"/>
        </a:accent4>
        <a:accent5>
          <a:srgbClr val="E4B3AA"/>
        </a:accent5>
        <a:accent6>
          <a:srgbClr val="6793CC"/>
        </a:accent6>
        <a:hlink>
          <a:srgbClr val="F3A10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Futura LT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36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utura LT Book" pitchFamily="2" charset="0"/>
            <a:ea typeface="굴림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36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utura LT Book" pitchFamily="2" charset="0"/>
            <a:ea typeface="굴림" charset="-127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184</TotalTime>
  <Words>353</Words>
  <Application>Microsoft Office PowerPoint</Application>
  <PresentationFormat>Широкоэкранный</PresentationFormat>
  <Paragraphs>53</Paragraphs>
  <Slides>14</Slides>
  <Notes>0</Notes>
  <HiddenSlides>0</HiddenSlides>
  <MMClips>1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Arial</vt:lpstr>
      <vt:lpstr>Cambria</vt:lpstr>
      <vt:lpstr>Futura LT Book</vt:lpstr>
      <vt:lpstr>Symbol</vt:lpstr>
      <vt:lpstr>Times New Roman</vt:lpstr>
      <vt:lpstr>template</vt:lpstr>
      <vt:lpstr>Custom Design</vt:lpstr>
      <vt:lpstr>Visio</vt:lpstr>
      <vt:lpstr>Министерство образования Рязанской области  Областное государственное бюджетное профессиональное образовательное учреждение  «Касимовский нефтегазовый колледж» </vt:lpstr>
      <vt:lpstr>Анализ предметной области </vt:lpstr>
      <vt:lpstr>Анализ предметной области </vt:lpstr>
      <vt:lpstr>Анализ предметной области </vt:lpstr>
      <vt:lpstr>Функциональная модель информационной системы</vt:lpstr>
      <vt:lpstr>Функциональная модель информационной системы</vt:lpstr>
      <vt:lpstr>Функциональная модель информационной системы</vt:lpstr>
      <vt:lpstr>Функциональная модель информационной системы</vt:lpstr>
      <vt:lpstr>Диаграмма вариантов использования</vt:lpstr>
      <vt:lpstr>Диаграмма вариантов использования</vt:lpstr>
      <vt:lpstr>Физическая модель базы данных</vt:lpstr>
      <vt:lpstr>Физическая модель базы данных</vt:lpstr>
      <vt:lpstr>Репозиторий и commits проекта в GitHub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сергей</dc:creator>
  <cp:lastModifiedBy>сергей</cp:lastModifiedBy>
  <cp:revision>21</cp:revision>
  <dcterms:created xsi:type="dcterms:W3CDTF">2025-05-26T18:29:41Z</dcterms:created>
  <dcterms:modified xsi:type="dcterms:W3CDTF">2025-05-29T21:43:53Z</dcterms:modified>
</cp:coreProperties>
</file>